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08" autoAdjust="0"/>
    <p:restoredTop sz="94660"/>
  </p:normalViewPr>
  <p:slideViewPr>
    <p:cSldViewPr>
      <p:cViewPr varScale="1">
        <p:scale>
          <a:sx n="69" d="100"/>
          <a:sy n="69" d="100"/>
        </p:scale>
        <p:origin x="-5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C05C61F-EBCE-489B-8BD1-F8F3CFAAF892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1832066-E845-4A22-8F38-01A119CC9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4.avi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21336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28 Nov. 2010- </a:t>
            </a:r>
            <a:r>
              <a:rPr lang="en-US" b="1" dirty="0" err="1" smtClean="0"/>
              <a:t>Cyborg</a:t>
            </a:r>
            <a:r>
              <a:rPr lang="en-US" b="1" dirty="0" smtClean="0"/>
              <a:t>&amp; Non-Medical Drugs-Mohamed </a:t>
            </a:r>
            <a:r>
              <a:rPr lang="en-US" b="1" dirty="0" err="1" smtClean="0"/>
              <a:t>Gamal</a:t>
            </a:r>
            <a:r>
              <a:rPr lang="en-US" b="1" dirty="0" smtClean="0"/>
              <a:t> </a:t>
            </a:r>
            <a:r>
              <a:rPr lang="en-US" b="1" dirty="0" err="1" smtClean="0"/>
              <a:t>Mourad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72127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52925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The concept of man-machine mixture </a:t>
            </a:r>
            <a:r>
              <a:rPr lang="en-US" sz="2400" dirty="0" smtClean="0">
                <a:sym typeface="Wingdings" pitchFamily="2" charset="2"/>
              </a:rPr>
              <a:t> 1843 (science fiction).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The  term “Cyborg” first mentioned 1960.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674148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Manfred clyne's and Nathan Kline.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5814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Article about self-regulating human-machine system in outer space.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0439" y="48768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How to intimate the relationship between man and machines for space exploration.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9360504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The need to be a cyborg.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667000"/>
            <a:ext cx="9144000" cy="14465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Why CYBORG?</a:t>
            </a:r>
            <a:endParaRPr lang="en-US" sz="8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9507" y="130924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CYBORG.</a:t>
            </a:r>
            <a:endParaRPr lang="en-US" sz="4000" b="1" dirty="0"/>
          </a:p>
        </p:txBody>
      </p:sp>
      <p:sp>
        <p:nvSpPr>
          <p:cNvPr id="3" name="Left Brace 2"/>
          <p:cNvSpPr/>
          <p:nvPr/>
        </p:nvSpPr>
        <p:spPr>
          <a:xfrm rot="5400000">
            <a:off x="3898039" y="-940662"/>
            <a:ext cx="1195522" cy="7086602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390900" y="2602639"/>
            <a:ext cx="0" cy="59776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627739" y="2602639"/>
            <a:ext cx="0" cy="59776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4300" y="3200400"/>
            <a:ext cx="1905000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Restorative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00300" y="3200400"/>
            <a:ext cx="1981200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Normalizing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30213" y="3200400"/>
            <a:ext cx="2289687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Reconfiguring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122857" y="3200400"/>
            <a:ext cx="1832487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Enhancing</a:t>
            </a:r>
            <a:endParaRPr lang="en-US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3209004" y="1296992"/>
            <a:ext cx="2667000" cy="707886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65655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123" y="304800"/>
            <a:ext cx="2289686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Restorative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53148" y="463034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Restore lost functions, organs and limbs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122" y="1790700"/>
            <a:ext cx="2289687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Normalizing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35942" y="180899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 the congenitally malformed organ to the normal state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123" y="3200400"/>
            <a:ext cx="2289687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Reconfiguring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53148" y="3316069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Get the missed functioned organ in accidents to the past condition.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2123" y="4648200"/>
            <a:ext cx="2289687" cy="685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Enhancing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35942" y="4623651"/>
            <a:ext cx="617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Get the optimal performance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Maximizing outputs (information and modifications) and minimizing inputs(energy)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Enhanced cyborg exceeds normal processes or gain new functions.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3259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0"/>
            <a:ext cx="8305800" cy="11079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effectLst>
                  <a:reflection blurRad="6350" stA="55000" endA="300" endPos="45500" dir="5400000" sy="-100000" algn="bl" rotWithShape="0"/>
                </a:effectLst>
              </a:rPr>
              <a:t>Cyborg in medicine.</a:t>
            </a:r>
            <a:endParaRPr lang="en-US" sz="66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1600200"/>
            <a:ext cx="1143000" cy="193899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1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123" y="3962400"/>
            <a:ext cx="9144000" cy="101566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C-leg system and i-Limb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2975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676400"/>
            <a:ext cx="632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dirty="0" smtClean="0"/>
              <a:t>Replacing human leg that has been amputated in injury or illness.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337187"/>
            <a:ext cx="295656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62400"/>
            <a:ext cx="2956560" cy="2640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573"/>
            <a:ext cx="2936895" cy="102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28600" y="334321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b="1" dirty="0" smtClean="0"/>
              <a:t>Building components:-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4191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1-microprocessor.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4853583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2-sensors.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9542" y="5638800"/>
            <a:ext cx="336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3-hydraulic cylinders.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201258"/>
            <a:ext cx="54864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A) C-leg system</a:t>
            </a:r>
            <a:endParaRPr lang="en-US" sz="5400" b="1" dirty="0"/>
          </a:p>
        </p:txBody>
      </p:sp>
    </p:spTree>
    <p:extLst>
      <p:ext uri="{BB962C8B-B14F-4D97-AF65-F5344CB8AC3E}">
        <p14:creationId xmlns="" xmlns:p14="http://schemas.microsoft.com/office/powerpoint/2010/main" val="1772432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599"/>
            <a:ext cx="26670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Microprocessor.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8210" y="958334"/>
            <a:ext cx="424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Receive signals from sensors.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8210" y="1504335"/>
            <a:ext cx="446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Determine the type of motion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8210" y="2057400"/>
            <a:ext cx="728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Send signals to hydraulic cylinders to act the proper motion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8713" y="2821632"/>
            <a:ext cx="149266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Sensors.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8210" y="3352800"/>
            <a:ext cx="728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Measure the angular position and velocity of flexing joint.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9624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This process take up less than 1/50 of a second.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8713" y="45720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Determine the applied force on foot or knee.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8713" y="5349090"/>
            <a:ext cx="32004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Hydraulic cylinders.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8210" y="5946369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/>
              <a:t>Regulating the rotation and extension of knee.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614602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78767"/>
            <a:ext cx="22098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Advantages :-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Allow amputee to walk like normal non-amputee.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676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Allow walking down stairs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270349"/>
            <a:ext cx="346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Can walk in hills and slopes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0387" y="283169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Stability.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809999"/>
            <a:ext cx="25908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Disadvantages.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0386" y="4564937"/>
            <a:ext cx="483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Susceptible to water damage.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0387" y="5117068"/>
            <a:ext cx="571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Used two months before getting accustomed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3460" y="560930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Can’t run with it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3460" y="6010279"/>
            <a:ext cx="399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Battery stands 45 hrs. (12 volt).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90890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Impact" pitchFamily="34" charset="0"/>
              </a:rPr>
              <a:t>C-leg System training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Impact" pitchFamily="34" charset="0"/>
            </a:endParaRPr>
          </a:p>
        </p:txBody>
      </p:sp>
      <p:pic>
        <p:nvPicPr>
          <p:cNvPr id="8" name="YouTube - The New C-Leg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492375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YouTube - Walking with my C-Leg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492375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71258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01258"/>
            <a:ext cx="37338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B) i-Limb.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60" y="0"/>
            <a:ext cx="47962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787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Acts like a human hand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270406"/>
            <a:ext cx="399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Prosthetic device with  five individually powered digits.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636" y="3429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Depend on myoelectric signals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114800"/>
            <a:ext cx="399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Myoelectric controls utilize the electric signals of muscles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5522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676400"/>
            <a:ext cx="6480048" cy="2301240"/>
          </a:xfrm>
        </p:spPr>
        <p:txBody>
          <a:bodyPr>
            <a:normAutofit/>
          </a:bodyPr>
          <a:lstStyle/>
          <a:p>
            <a:pPr algn="ctr"/>
            <a:r>
              <a:rPr lang="en-US" sz="12000" dirty="0" smtClean="0">
                <a:ln w="5000" cmpd="sng">
                  <a:solidFill>
                    <a:schemeClr val="bg1">
                      <a:lumMod val="85000"/>
                      <a:lumOff val="15000"/>
                    </a:schemeClr>
                  </a:solidFill>
                  <a:prstDash val="solid"/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5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Cyborg</a:t>
            </a:r>
            <a:endParaRPr lang="en-US" sz="12000" dirty="0">
              <a:ln w="5000" cmpd="sng">
                <a:solidFill>
                  <a:schemeClr val="bg1">
                    <a:lumMod val="85000"/>
                    <a:lumOff val="15000"/>
                  </a:schemeClr>
                </a:solidFill>
                <a:prstDash val="solid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5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495800"/>
            <a:ext cx="7086600" cy="457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ritannic Bold" pitchFamily="34" charset="0"/>
              </a:rPr>
              <a:t>The World’s Next Revolution In Human Life.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820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16000" contrast="4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399"/>
            <a:ext cx="4572000" cy="5675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3244644"/>
            <a:ext cx="3352800" cy="296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2400"/>
            <a:ext cx="3352800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49106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Impact" pitchFamily="34" charset="0"/>
              </a:rPr>
              <a:t>i-Limb </a:t>
            </a: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Impact" pitchFamily="34" charset="0"/>
              </a:rPr>
              <a:t>System 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Impact" pitchFamily="34" charset="0"/>
              </a:rPr>
              <a:t>reviewing.</a:t>
            </a:r>
            <a:endParaRPr lang="en-US" sz="6000" dirty="0"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-limb001.avi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73263"/>
            <a:ext cx="4040188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-limb002.avi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5025" y="1973263"/>
            <a:ext cx="4041775" cy="303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4907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0" y="1143000"/>
            <a:ext cx="1143000" cy="193899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1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57600"/>
            <a:ext cx="9144000" cy="15696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Eyeborg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3497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Cybernetic apparatus like normal eye.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11401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Used by blind people or visual-impaired people (color blindness or achromatopsia)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34912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Convert light waves to electric signals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318332"/>
            <a:ext cx="5510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This signals translated by microchip into photo  with specific color and resolution.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85800"/>
            <a:ext cx="2314575" cy="2466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397045"/>
            <a:ext cx="2314575" cy="23179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670" y="4343400"/>
            <a:ext cx="547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Eyeborg was created in England ,2003 by Adam Montandon.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41670" y="5438001"/>
            <a:ext cx="5739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 smtClean="0"/>
              <a:t>In 2007, Peter Kese , Slovenia increased NO. of color hues to 360 and add color saturation 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1120607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5" y="1828800"/>
            <a:ext cx="3948394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3881907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352640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Courier New" pitchFamily="49" charset="0"/>
              <a:buChar char="o"/>
            </a:pPr>
            <a:r>
              <a:rPr lang="en-US" sz="4800" dirty="0" smtClean="0">
                <a:latin typeface="Arial Rounded MT Bold" pitchFamily="34" charset="0"/>
              </a:rPr>
              <a:t>I</a:t>
            </a:r>
            <a:r>
              <a:rPr lang="en-US" sz="4800" dirty="0" smtClean="0">
                <a:solidFill>
                  <a:srgbClr val="FFC000"/>
                </a:solidFill>
                <a:latin typeface="Arial Rounded MT Bold" pitchFamily="34" charset="0"/>
              </a:rPr>
              <a:t>ntroduction.</a:t>
            </a:r>
            <a:endParaRPr lang="en-US" sz="48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162836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Courier New" pitchFamily="49" charset="0"/>
              <a:buChar char="o"/>
            </a:pPr>
            <a:r>
              <a:rPr lang="en-US" sz="4800" dirty="0" smtClean="0">
                <a:latin typeface="Arial Rounded MT Bold" pitchFamily="34" charset="0"/>
              </a:rPr>
              <a:t>O</a:t>
            </a:r>
            <a:r>
              <a:rPr lang="en-US" sz="4800" dirty="0" smtClean="0">
                <a:solidFill>
                  <a:srgbClr val="FFC000"/>
                </a:solidFill>
                <a:latin typeface="Arial Rounded MT Bold" pitchFamily="34" charset="0"/>
              </a:rPr>
              <a:t>rigin of cyborg.</a:t>
            </a:r>
            <a:endParaRPr lang="en-US" sz="48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3622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Courier New" pitchFamily="49" charset="0"/>
              <a:buChar char="o"/>
            </a:pPr>
            <a:r>
              <a:rPr lang="en-US" sz="4800" dirty="0" smtClean="0">
                <a:latin typeface="Arial Rounded MT Bold" pitchFamily="34" charset="0"/>
              </a:rPr>
              <a:t>C</a:t>
            </a:r>
            <a:r>
              <a:rPr lang="en-US" sz="4800" dirty="0" smtClean="0">
                <a:solidFill>
                  <a:srgbClr val="FFC000"/>
                </a:solidFill>
                <a:latin typeface="Arial Rounded MT Bold" pitchFamily="34" charset="0"/>
              </a:rPr>
              <a:t>yborg in medicine. </a:t>
            </a:r>
            <a:endParaRPr lang="en-US" sz="48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99643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en-US" sz="3600" b="1" dirty="0" smtClean="0">
                <a:latin typeface="Arial Rounded MT Bold" pitchFamily="34" charset="0"/>
              </a:rPr>
              <a:t>C</a:t>
            </a:r>
            <a:r>
              <a:rPr lang="en-US" sz="3600" b="1" dirty="0" smtClean="0">
                <a:solidFill>
                  <a:srgbClr val="FFC000"/>
                </a:solidFill>
                <a:latin typeface="Arial Rounded MT Bold" pitchFamily="34" charset="0"/>
              </a:rPr>
              <a:t>yborg in art and popular culture.</a:t>
            </a:r>
            <a:endParaRPr lang="en-US" sz="3600" b="1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11297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Courier New" pitchFamily="49" charset="0"/>
              <a:buChar char="o"/>
            </a:pPr>
            <a:r>
              <a:rPr lang="en-US" sz="4400" dirty="0" smtClean="0">
                <a:latin typeface="Arial Rounded MT Bold" pitchFamily="34" charset="0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 Rounded MT Bold" pitchFamily="34" charset="0"/>
              </a:rPr>
              <a:t>onclusion and outcomes.</a:t>
            </a:r>
            <a:endParaRPr lang="en-US" sz="4400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2684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599"/>
            <a:ext cx="47244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reflection blurRad="6350" stA="55000" endA="300" endPos="45500" dir="5400000" sy="-100000" algn="bl" rotWithShape="0"/>
                </a:effectLst>
              </a:rPr>
              <a:t>INTRODUCTION.</a:t>
            </a:r>
            <a:endParaRPr lang="en-US" sz="44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16315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/>
              <a:t>WHO is cyborg?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516315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WHAT is cyborg?</a:t>
            </a:r>
            <a:endParaRPr lang="en-US" sz="3200" b="1" dirty="0"/>
          </a:p>
        </p:txBody>
      </p:sp>
      <p:sp>
        <p:nvSpPr>
          <p:cNvPr id="5" name="Flowchart: Process 4"/>
          <p:cNvSpPr/>
          <p:nvPr/>
        </p:nvSpPr>
        <p:spPr>
          <a:xfrm>
            <a:off x="4191000" y="1516315"/>
            <a:ext cx="45719" cy="584775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2864" y="3312794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“cyborg” refers to </a:t>
            </a:r>
            <a:r>
              <a:rPr lang="en-US" sz="2400" i="1" u="sng" dirty="0" smtClean="0"/>
              <a:t>human</a:t>
            </a:r>
            <a:r>
              <a:rPr lang="en-US" sz="2400" dirty="0" smtClean="0"/>
              <a:t> with </a:t>
            </a:r>
            <a:r>
              <a:rPr lang="en-US" sz="2400" i="1" u="sng" dirty="0" smtClean="0"/>
              <a:t>bionic / robotic </a:t>
            </a:r>
            <a:r>
              <a:rPr lang="en-US" sz="2400" dirty="0" smtClean="0"/>
              <a:t>implants.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2895600" y="3311666"/>
            <a:ext cx="1066800" cy="4616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79823" y="3238826"/>
            <a:ext cx="2057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34000" y="2101090"/>
            <a:ext cx="0" cy="946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524000" y="2209800"/>
            <a:ext cx="1600200" cy="10290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4212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5638800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 algn="ctr">
              <a:buFont typeface="Wingdings" pitchFamily="2" charset="2"/>
              <a:buChar char="v"/>
            </a:pPr>
            <a:r>
              <a:rPr lang="en-US" sz="3600" dirty="0" smtClean="0"/>
              <a:t>Is the cyborg present?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6118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The answer depends on: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42919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Cyborg is True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92144" y="242919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6999" y="2429190"/>
            <a:ext cx="300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Just Science Fiction.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32766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Well, it is true.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57" y="4107597"/>
            <a:ext cx="2589686" cy="1836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446778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1907" y="152400"/>
            <a:ext cx="22098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So,</a:t>
            </a:r>
            <a:endParaRPr lang="en-US" sz="9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48000"/>
            <a:ext cx="914400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is CYBORG?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4291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5" y="1524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Cyborg is everywhere around us in people with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2572512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0"/>
            <a:ext cx="2209800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10000"/>
            <a:ext cx="2024743" cy="2350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7" y="3810000"/>
            <a:ext cx="1900238" cy="24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69537" y="3276600"/>
            <a:ext cx="210226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Cochlear implants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3276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Hearing aids.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9537" y="6210300"/>
            <a:ext cx="2102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Intraocular lenses.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6160007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Artificial limbs.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2657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599"/>
            <a:ext cx="4876800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reflection blurRad="6350" stA="55000" endA="300" endPos="45500" dir="5400000" sy="-100000" algn="bl" rotWithShape="0"/>
                </a:effectLst>
              </a:rPr>
              <a:t>Origin Of Cyborg.</a:t>
            </a:r>
            <a:endParaRPr lang="en-US" sz="4400" b="1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Cybernetics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362200"/>
            <a:ext cx="4267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science of communication processes and automatic control system in both machines and living organisms.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4191000"/>
            <a:ext cx="16383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06" y="4038601"/>
            <a:ext cx="1781175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Left-Right Arrow 6"/>
          <p:cNvSpPr/>
          <p:nvPr/>
        </p:nvSpPr>
        <p:spPr>
          <a:xfrm>
            <a:off x="2895600" y="4648200"/>
            <a:ext cx="2590800" cy="91440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5052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858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Cyborg</a:t>
            </a:r>
            <a:endParaRPr lang="en-US" sz="96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400300" y="2171700"/>
            <a:ext cx="1600200" cy="1676400"/>
          </a:xfrm>
          <a:prstGeom prst="rightBrac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 rot="5400000">
            <a:off x="4198635" y="2240265"/>
            <a:ext cx="1752600" cy="169167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2100" y="39624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/>
              <a:t>Cyb</a:t>
            </a:r>
            <a:r>
              <a:rPr lang="en-US" sz="4000" dirty="0" smtClean="0"/>
              <a:t>ernetic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229100" y="3962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/>
              <a:t>Org</a:t>
            </a:r>
            <a:r>
              <a:rPr lang="en-US" sz="4000" dirty="0" smtClean="0"/>
              <a:t>anism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748770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775</TotalTime>
  <Words>510</Words>
  <Application>Microsoft Office PowerPoint</Application>
  <PresentationFormat>On-screen Show (4:3)</PresentationFormat>
  <Paragraphs>97</Paragraphs>
  <Slides>24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Technic</vt:lpstr>
      <vt:lpstr>Slide 1</vt:lpstr>
      <vt:lpstr>Cyborg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C-leg System training</vt:lpstr>
      <vt:lpstr>Slide 19</vt:lpstr>
      <vt:lpstr>Slide 20</vt:lpstr>
      <vt:lpstr>i-Limb System reviewing.</vt:lpstr>
      <vt:lpstr>Slide 22</vt:lpstr>
      <vt:lpstr>Slide 23</vt:lpstr>
      <vt:lpstr>Slide 24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Cyborg</dc:title>
  <dc:subject>Cyborg and Nanomeical drugs</dc:subject>
  <dc:creator>Dr.M.Gamal</dc:creator>
  <cp:lastModifiedBy>Administrator</cp:lastModifiedBy>
  <cp:revision>63</cp:revision>
  <dcterms:created xsi:type="dcterms:W3CDTF">2010-11-23T16:01:46Z</dcterms:created>
  <dcterms:modified xsi:type="dcterms:W3CDTF">2011-05-31T12:38:05Z</dcterms:modified>
  <cp:category>Electronics</cp:category>
</cp:coreProperties>
</file>